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-2.png>
</file>

<file path=ppt/media/image-10-3.png>
</file>

<file path=ppt/media/image-10-4.png>
</file>

<file path=ppt/media/image-10-5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6-1.png>
</file>

<file path=ppt/media/image-7-1.png>
</file>

<file path=ppt/media/image-7-2.png>
</file>

<file path=ppt/media/image-8-1.png>
</file>

<file path=ppt/media/image-8-10.png>
</file>

<file path=ppt/media/image-8-11.png>
</file>

<file path=ppt/media/image-8-12.svg>
</file>

<file path=ppt/media/image-8-2.png>
</file>

<file path=ppt/media/image-8-3.svg>
</file>

<file path=ppt/media/image-8-4.png>
</file>

<file path=ppt/media/image-8-5.png>
</file>

<file path=ppt/media/image-8-6.svg>
</file>

<file path=ppt/media/image-8-7.png>
</file>

<file path=ppt/media/image-8-8.png>
</file>

<file path=ppt/media/image-8-9.sv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slideLayout" Target="../slideLayouts/slideLayout11.xml"/><Relationship Id="rId7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sv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svg"/><Relationship Id="rId7" Type="http://schemas.openxmlformats.org/officeDocument/2006/relationships/image" Target="../media/image-8-7.png"/><Relationship Id="rId8" Type="http://schemas.openxmlformats.org/officeDocument/2006/relationships/image" Target="../media/image-8-8.png"/><Relationship Id="rId9" Type="http://schemas.openxmlformats.org/officeDocument/2006/relationships/image" Target="../media/image-8-9.svg"/><Relationship Id="rId10" Type="http://schemas.openxmlformats.org/officeDocument/2006/relationships/image" Target="../media/image-8-10.png"/><Relationship Id="rId11" Type="http://schemas.openxmlformats.org/officeDocument/2006/relationships/image" Target="../media/image-8-11.png"/><Relationship Id="rId12" Type="http://schemas.openxmlformats.org/officeDocument/2006/relationships/image" Target="../media/image-8-12.svg"/><Relationship Id="rId13" Type="http://schemas.openxmlformats.org/officeDocument/2006/relationships/slideLayout" Target="../slideLayouts/slideLayout9.xml"/><Relationship Id="rId1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691682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4327" y="438388"/>
            <a:ext cx="8028146" cy="419647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044327" y="4873943"/>
            <a:ext cx="8028146" cy="1992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7800"/>
              </a:lnSpc>
              <a:buNone/>
            </a:pPr>
            <a:r>
              <a:rPr lang="en-US" sz="62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Hospital Patient Data Analysis</a:t>
            </a:r>
            <a:endParaRPr lang="en-US" sz="6250" dirty="0"/>
          </a:p>
        </p:txBody>
      </p:sp>
      <p:sp>
        <p:nvSpPr>
          <p:cNvPr id="5" name="Text 1"/>
          <p:cNvSpPr/>
          <p:nvPr/>
        </p:nvSpPr>
        <p:spPr>
          <a:xfrm>
            <a:off x="6044327" y="7105650"/>
            <a:ext cx="7087553" cy="398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Interactive Dashboard for Clinical Intelligence</a:t>
            </a:r>
            <a:endParaRPr lang="en-US" sz="2500" dirty="0"/>
          </a:p>
        </p:txBody>
      </p:sp>
      <p:sp>
        <p:nvSpPr>
          <p:cNvPr id="6" name="Text 2"/>
          <p:cNvSpPr/>
          <p:nvPr/>
        </p:nvSpPr>
        <p:spPr>
          <a:xfrm>
            <a:off x="6044327" y="7743230"/>
            <a:ext cx="8028146" cy="5100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Transforming 168 patient records into actionable insights through comprehensive data visualisation and interactive analytics.</a:t>
            </a:r>
            <a:endParaRPr lang="en-US" sz="12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9745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9254" y="3070027"/>
            <a:ext cx="8002548" cy="624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Implementation &amp; Clinical Impact</a:t>
            </a:r>
            <a:endParaRPr lang="en-US" sz="3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254" y="3993952"/>
            <a:ext cx="4410551" cy="79914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99041" y="4992886"/>
            <a:ext cx="2497455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Foundation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899041" y="5424845"/>
            <a:ext cx="4010978" cy="639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Standardised, cleaned records across all clinical systems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9805" y="3993952"/>
            <a:ext cx="4410670" cy="79914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09592" y="4992886"/>
            <a:ext cx="2867025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Dashboard Deployment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5309592" y="5424845"/>
            <a:ext cx="4011097" cy="639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Power BI platform operational for administrators and analysts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0476" y="3993952"/>
            <a:ext cx="4410670" cy="79914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20262" y="4992886"/>
            <a:ext cx="2497455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Strategic Decisions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9720262" y="5424845"/>
            <a:ext cx="4011097" cy="639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Evidence-based insights drive resource allocation and clinical pathways</a:t>
            </a:r>
            <a:endParaRPr lang="en-US" sz="1550" dirty="0"/>
          </a:p>
        </p:txBody>
      </p:sp>
      <p:sp>
        <p:nvSpPr>
          <p:cNvPr id="13" name="Shape 7"/>
          <p:cNvSpPr/>
          <p:nvPr/>
        </p:nvSpPr>
        <p:spPr>
          <a:xfrm>
            <a:off x="699254" y="6488430"/>
            <a:ext cx="13231892" cy="1168479"/>
          </a:xfrm>
          <a:prstGeom prst="roundRect">
            <a:avLst>
              <a:gd name="adj" fmla="val 7182"/>
            </a:avLst>
          </a:prstGeom>
          <a:solidFill>
            <a:srgbClr val="0A004D"/>
          </a:solidFill>
          <a:ln/>
        </p:spPr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041" y="6791801"/>
            <a:ext cx="249674" cy="199787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348502" y="6738104"/>
            <a:ext cx="12382857" cy="639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comprehensive analysis enables hospital leadership to optimise patient flow, reduce wait times, improve satisfaction scores, and enhance operational efficiency through data-driven decision-making and continuous performance monitoring.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024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Foundation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576292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168 patient records with 18 clinical and operational attributes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1396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Core Objective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5576292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interactive Power BI dashboard revealing admission trends, demographics, and clinical patterns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4568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Strategic Value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5576292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 data-driven decision-making for hospital administrators and clinical teams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511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236" y="3406021"/>
            <a:ext cx="8615363" cy="662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Architecture &amp; Methodology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42236" y="5023247"/>
            <a:ext cx="4240530" cy="212050"/>
          </a:xfrm>
          <a:prstGeom prst="roundRect">
            <a:avLst>
              <a:gd name="adj" fmla="val 42010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54286" y="5447348"/>
            <a:ext cx="2651165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Cleaning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954286" y="5905857"/>
            <a:ext cx="3816429" cy="1356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Python and Pandas to standardise formats, handle missing values, and calculate derived metrics including patient age from anonymised records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5194816" y="4705112"/>
            <a:ext cx="4240649" cy="212050"/>
          </a:xfrm>
          <a:prstGeom prst="roundRect">
            <a:avLst>
              <a:gd name="adj" fmla="val 42010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06866" y="5129213"/>
            <a:ext cx="2658189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Transformation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5406866" y="5587722"/>
            <a:ext cx="3816548" cy="1356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 Query Editor refines datasets, calculates length of stay, establishes date hierarchies across patient journeys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9647515" y="4386977"/>
            <a:ext cx="4240530" cy="212050"/>
          </a:xfrm>
          <a:prstGeom prst="roundRect">
            <a:avLst>
              <a:gd name="adj" fmla="val 42010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59566" y="4811077"/>
            <a:ext cx="3195876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Dashboard Development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9859566" y="5269587"/>
            <a:ext cx="3816429" cy="1356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Power BI visualisations with DAX measures, KPI cards, and cross-filtered slicers for dynamic exploration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38826"/>
            <a:ext cx="57982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Dataset Composition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3145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Primary Dataset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895725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168 rows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18 columns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covering complete patient journey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825603"/>
            <a:ext cx="3501509" cy="1161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Patient identifiers, demographics, clinical conditions, admission protocols, billing, satisfaction metrics, and follow-up care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4856321" y="33145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Medication Dataset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895725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100 rows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 columns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with pharmaceutical details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4825603"/>
            <a:ext cx="3501509" cy="1161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Medication effectiveness, side effects, dosage protocols, treatment duration, associated costs, and prescribing physicians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03872"/>
            <a:ext cx="69787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Quality Assessment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679627"/>
            <a:ext cx="3196352" cy="283488"/>
          </a:xfrm>
          <a:prstGeom prst="roundRect">
            <a:avLst>
              <a:gd name="adj" fmla="val 33606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93790" y="3679627"/>
            <a:ext cx="3196352" cy="283488"/>
          </a:xfrm>
          <a:prstGeom prst="roundRect">
            <a:avLst>
              <a:gd name="adj" fmla="val 33606"/>
            </a:avLst>
          </a:prstGeom>
          <a:solidFill>
            <a:srgbClr val="2B0AFF"/>
          </a:solidFill>
          <a:ln/>
        </p:spPr>
      </p:sp>
      <p:sp>
        <p:nvSpPr>
          <p:cNvPr id="5" name="Text 3"/>
          <p:cNvSpPr/>
          <p:nvPr/>
        </p:nvSpPr>
        <p:spPr>
          <a:xfrm>
            <a:off x="4160163" y="3679627"/>
            <a:ext cx="792242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100%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246483"/>
            <a:ext cx="29570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Core Fields Complete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736902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Patient ID, Age, Gender, Medical Condition, Admission and Discharge dates fully populated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35893" y="3679627"/>
            <a:ext cx="3333750" cy="283488"/>
          </a:xfrm>
          <a:prstGeom prst="roundRect">
            <a:avLst>
              <a:gd name="adj" fmla="val 33606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35893" y="3679627"/>
            <a:ext cx="3100388" cy="283488"/>
          </a:xfrm>
          <a:prstGeom prst="roundRect">
            <a:avLst>
              <a:gd name="adj" fmla="val 33606"/>
            </a:avLst>
          </a:prstGeom>
          <a:solidFill>
            <a:srgbClr val="2B0AFF"/>
          </a:solidFill>
          <a:ln/>
        </p:spPr>
      </p:sp>
      <p:sp>
        <p:nvSpPr>
          <p:cNvPr id="10" name="Text 8"/>
          <p:cNvSpPr/>
          <p:nvPr/>
        </p:nvSpPr>
        <p:spPr>
          <a:xfrm>
            <a:off x="8739664" y="3679627"/>
            <a:ext cx="65484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93%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235893" y="42464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Patient Satisfaction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235893" y="4736902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12 missing values require imputation or exclusion from satisfaction analysis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77995" y="3679627"/>
            <a:ext cx="3337798" cy="283488"/>
          </a:xfrm>
          <a:prstGeom prst="roundRect">
            <a:avLst>
              <a:gd name="adj" fmla="val 33606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9677995" y="3679627"/>
            <a:ext cx="2736890" cy="283488"/>
          </a:xfrm>
          <a:prstGeom prst="roundRect">
            <a:avLst>
              <a:gd name="adj" fmla="val 33606"/>
            </a:avLst>
          </a:prstGeom>
          <a:solidFill>
            <a:srgbClr val="2B0AFF"/>
          </a:solidFill>
          <a:ln/>
        </p:spPr>
      </p:sp>
      <p:sp>
        <p:nvSpPr>
          <p:cNvPr id="15" name="Text 13"/>
          <p:cNvSpPr/>
          <p:nvPr/>
        </p:nvSpPr>
        <p:spPr>
          <a:xfrm>
            <a:off x="13185815" y="3679627"/>
            <a:ext cx="65079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82%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9677995" y="42464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Follow-up Data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677995" y="4736902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30 missing follow-up dates suggest incomplete discharge protocols requiring review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7809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Performance Indicators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49159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168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4780955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Total Patients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5271373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Complete patient cohort in dataset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3749159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$12K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4780955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Average Billing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5271373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Mean cost per patient admission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3749159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4.2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4780955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Satisfaction Score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5625703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Patient experience rating out of 5.0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1021" y="433030"/>
            <a:ext cx="6092190" cy="491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Demographic &amp; Clinical Insights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551021" y="1318498"/>
            <a:ext cx="1968222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Patient Distribution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551021" y="1721882"/>
            <a:ext cx="6572131" cy="2519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Gender ratios and age group segmentation reveal patient population composition</a:t>
            </a:r>
            <a:endParaRPr lang="en-US" sz="12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1021" y="2150864"/>
            <a:ext cx="6572131" cy="657213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14868" y="1318498"/>
            <a:ext cx="1968222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Admission Patterns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514868" y="1721882"/>
            <a:ext cx="6572131" cy="5038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Emergency versus elective admissions, predominant medical conditions driving hospital utilisation</a:t>
            </a:r>
            <a:endParaRPr lang="en-US" sz="12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4868" y="2402800"/>
            <a:ext cx="6572131" cy="657213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96270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Geographic &amp; Operational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Hospital Locations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351967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Geospatial distribution of patient volume across facilities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15633" y="3396377"/>
            <a:ext cx="339328" cy="33932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680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Dynamic Filtering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170515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Slicers enable targeted analysis by gender, condition, and admission type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275201" y="3396377"/>
            <a:ext cx="339328" cy="33932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1326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Length of Stay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623084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Average patient duration quantifies bed utilisation and operational efficiency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275201" y="5655945"/>
            <a:ext cx="339328" cy="339328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57256" y="5314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Wait Times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804535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Patient wait time metrics identify bottlenecks in admission processes</a:t>
            </a:r>
            <a:endParaRPr lang="en-US" sz="1750" dirty="0"/>
          </a:p>
        </p:txBody>
      </p:sp>
      <p:pic>
        <p:nvPicPr>
          <p:cNvPr id="17" name="Image 6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015633" y="5655945"/>
            <a:ext cx="339328" cy="33932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8901" y="731401"/>
            <a:ext cx="7686199" cy="13015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Dashboard Interactivity &amp; Functionality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8901" y="2345293"/>
            <a:ext cx="7686199" cy="1578769"/>
          </a:xfrm>
          <a:prstGeom prst="roundRect">
            <a:avLst>
              <a:gd name="adj" fmla="val 5541"/>
            </a:avLst>
          </a:prstGeom>
          <a:solidFill>
            <a:srgbClr val="272525"/>
          </a:solidFill>
          <a:ln w="22860">
            <a:solidFill>
              <a:srgbClr val="2A1999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51761" y="2368153"/>
            <a:ext cx="833080" cy="1533049"/>
          </a:xfrm>
          <a:prstGeom prst="roundRect">
            <a:avLst>
              <a:gd name="adj" fmla="val 7208"/>
            </a:avLst>
          </a:prstGeom>
          <a:solidFill>
            <a:srgbClr val="110080"/>
          </a:solidFill>
          <a:ln/>
        </p:spPr>
      </p:sp>
      <p:sp>
        <p:nvSpPr>
          <p:cNvPr id="6" name="Text 3"/>
          <p:cNvSpPr/>
          <p:nvPr/>
        </p:nvSpPr>
        <p:spPr>
          <a:xfrm>
            <a:off x="1008340" y="2939415"/>
            <a:ext cx="312301" cy="390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450" dirty="0"/>
          </a:p>
        </p:txBody>
      </p:sp>
      <p:sp>
        <p:nvSpPr>
          <p:cNvPr id="7" name="Text 4"/>
          <p:cNvSpPr/>
          <p:nvPr/>
        </p:nvSpPr>
        <p:spPr>
          <a:xfrm>
            <a:off x="1793081" y="2576393"/>
            <a:ext cx="3262432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Multi-Dimensional Slicing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1793081" y="3026688"/>
            <a:ext cx="6390918" cy="666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Filter visualisations across demographic, clinical, and operational dimensions for granular patient cohort analysis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28901" y="4132302"/>
            <a:ext cx="7686199" cy="1578769"/>
          </a:xfrm>
          <a:prstGeom prst="roundRect">
            <a:avLst>
              <a:gd name="adj" fmla="val 5541"/>
            </a:avLst>
          </a:prstGeom>
          <a:solidFill>
            <a:srgbClr val="272525"/>
          </a:solidFill>
          <a:ln w="22860">
            <a:solidFill>
              <a:srgbClr val="2A1999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751761" y="4155162"/>
            <a:ext cx="833080" cy="1533049"/>
          </a:xfrm>
          <a:prstGeom prst="roundRect">
            <a:avLst>
              <a:gd name="adj" fmla="val 7208"/>
            </a:avLst>
          </a:prstGeom>
          <a:solidFill>
            <a:srgbClr val="110080"/>
          </a:solidFill>
          <a:ln/>
        </p:spPr>
      </p:sp>
      <p:sp>
        <p:nvSpPr>
          <p:cNvPr id="11" name="Text 8"/>
          <p:cNvSpPr/>
          <p:nvPr/>
        </p:nvSpPr>
        <p:spPr>
          <a:xfrm>
            <a:off x="1008340" y="4726424"/>
            <a:ext cx="312301" cy="390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450" dirty="0"/>
          </a:p>
        </p:txBody>
      </p:sp>
      <p:sp>
        <p:nvSpPr>
          <p:cNvPr id="12" name="Text 9"/>
          <p:cNvSpPr/>
          <p:nvPr/>
        </p:nvSpPr>
        <p:spPr>
          <a:xfrm>
            <a:off x="1793081" y="4363403"/>
            <a:ext cx="2603421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Integrated Charting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1793081" y="4813697"/>
            <a:ext cx="6390918" cy="666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Pie charts for gender distribution, bar charts for age groups and conditions, maps for geographic analysis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28901" y="5919311"/>
            <a:ext cx="7686199" cy="1578769"/>
          </a:xfrm>
          <a:prstGeom prst="roundRect">
            <a:avLst>
              <a:gd name="adj" fmla="val 5541"/>
            </a:avLst>
          </a:prstGeom>
          <a:solidFill>
            <a:srgbClr val="272525"/>
          </a:solidFill>
          <a:ln w="22860">
            <a:solidFill>
              <a:srgbClr val="2A1999"/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751761" y="5942171"/>
            <a:ext cx="833080" cy="1533049"/>
          </a:xfrm>
          <a:prstGeom prst="roundRect">
            <a:avLst>
              <a:gd name="adj" fmla="val 7208"/>
            </a:avLst>
          </a:prstGeom>
          <a:solidFill>
            <a:srgbClr val="110080"/>
          </a:solidFill>
          <a:ln/>
        </p:spPr>
      </p:sp>
      <p:sp>
        <p:nvSpPr>
          <p:cNvPr id="16" name="Text 13"/>
          <p:cNvSpPr/>
          <p:nvPr/>
        </p:nvSpPr>
        <p:spPr>
          <a:xfrm>
            <a:off x="1008340" y="6513433"/>
            <a:ext cx="312301" cy="390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450" dirty="0"/>
          </a:p>
        </p:txBody>
      </p:sp>
      <p:sp>
        <p:nvSpPr>
          <p:cNvPr id="17" name="Text 14"/>
          <p:cNvSpPr/>
          <p:nvPr/>
        </p:nvSpPr>
        <p:spPr>
          <a:xfrm>
            <a:off x="1793081" y="6150412"/>
            <a:ext cx="2603421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Real-Time Insights</a:t>
            </a:r>
            <a:endParaRPr lang="en-US" sz="2000" dirty="0"/>
          </a:p>
        </p:txBody>
      </p:sp>
      <p:sp>
        <p:nvSpPr>
          <p:cNvPr id="18" name="Text 15"/>
          <p:cNvSpPr/>
          <p:nvPr/>
        </p:nvSpPr>
        <p:spPr>
          <a:xfrm>
            <a:off x="1793081" y="6600706"/>
            <a:ext cx="6390918" cy="666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DAX-powered measures provide dynamic calculations and cross-filtered dashboards for immediate clinical intelligence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2025-10-24T15:16:50Z</dcterms:created>
  <dcterms:modified xsi:type="dcterms:W3CDTF">2025-10-24T15:16:50Z</dcterms:modified>
</cp:coreProperties>
</file>